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58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5" r:id="rId28"/>
    <p:sldId id="282" r:id="rId29"/>
    <p:sldId id="283" r:id="rId30"/>
    <p:sldId id="292" r:id="rId31"/>
    <p:sldId id="284" r:id="rId32"/>
    <p:sldId id="286" r:id="rId33"/>
    <p:sldId id="287" r:id="rId34"/>
    <p:sldId id="288" r:id="rId35"/>
    <p:sldId id="293" r:id="rId36"/>
    <p:sldId id="294" r:id="rId37"/>
    <p:sldId id="295" r:id="rId38"/>
    <p:sldId id="297" r:id="rId39"/>
    <p:sldId id="296" r:id="rId40"/>
    <p:sldId id="298" r:id="rId41"/>
    <p:sldId id="299" r:id="rId42"/>
    <p:sldId id="301" r:id="rId43"/>
    <p:sldId id="302" r:id="rId44"/>
    <p:sldId id="303" r:id="rId45"/>
    <p:sldId id="304" r:id="rId46"/>
    <p:sldId id="305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31" r:id="rId66"/>
    <p:sldId id="332" r:id="rId67"/>
    <p:sldId id="334" r:id="rId68"/>
    <p:sldId id="335" r:id="rId69"/>
    <p:sldId id="336" r:id="rId70"/>
    <p:sldId id="337" r:id="rId71"/>
    <p:sldId id="338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56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9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735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72410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333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8012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929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895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77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32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49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22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364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92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8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96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042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A8BDCB-78B0-4602-A2A4-46193FA57CAD}" type="datetimeFigureOut">
              <a:rPr lang="en-US" smtClean="0"/>
              <a:t>7/11/2024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82259-59CB-4A19-8545-71DF41B4F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41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1F11-80AB-459E-A0C9-2060B419D9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Web Java</a:t>
            </a:r>
            <a:br>
              <a:rPr lang="en-US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BC4DDD-026A-4832-AAF1-09BBE2794C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Buổi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Lê quốc hải</a:t>
            </a:r>
          </a:p>
        </p:txBody>
      </p:sp>
    </p:spTree>
    <p:extLst>
      <p:ext uri="{BB962C8B-B14F-4D97-AF65-F5344CB8AC3E}">
        <p14:creationId xmlns:p14="http://schemas.microsoft.com/office/powerpoint/2010/main" val="2757205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2.1. File &gt; New &gt; Project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2.2. Empty Project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project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2.5.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check “Create Git Repository”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2.6.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src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&gt; main &gt;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(main class)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2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638B66C-EBFB-4660-B8A5-5BFE79079F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7750" y="1928351"/>
            <a:ext cx="10175769" cy="5442976"/>
          </a:xfrm>
        </p:spPr>
      </p:pic>
    </p:spTree>
    <p:extLst>
      <p:ext uri="{BB962C8B-B14F-4D97-AF65-F5344CB8AC3E}">
        <p14:creationId xmlns:p14="http://schemas.microsoft.com/office/powerpoint/2010/main" val="1689204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0AFB0E-FE05-4A08-82DD-D3E305243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434" y="1694019"/>
            <a:ext cx="7361132" cy="4820712"/>
          </a:xfr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9B00A796-DB6F-4AB4-B5A3-BE7D3DE63109}"/>
              </a:ext>
            </a:extLst>
          </p:cNvPr>
          <p:cNvSpPr/>
          <p:nvPr/>
        </p:nvSpPr>
        <p:spPr>
          <a:xfrm>
            <a:off x="646111" y="2752078"/>
            <a:ext cx="1819922" cy="4350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F1FC53B9-F983-4350-9E4E-AE42A305D322}"/>
              </a:ext>
            </a:extLst>
          </p:cNvPr>
          <p:cNvSpPr/>
          <p:nvPr/>
        </p:nvSpPr>
        <p:spPr>
          <a:xfrm>
            <a:off x="7102136" y="2352583"/>
            <a:ext cx="1695635" cy="29296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2. </a:t>
            </a:r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endParaRPr lang="en-US"/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3C28BCED-0E3D-4133-BA01-78BEF853B4E7}"/>
              </a:ext>
            </a:extLst>
          </p:cNvPr>
          <p:cNvSpPr/>
          <p:nvPr/>
        </p:nvSpPr>
        <p:spPr>
          <a:xfrm>
            <a:off x="9677849" y="2573844"/>
            <a:ext cx="2440169" cy="44900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3. </a:t>
            </a:r>
            <a:r>
              <a:rPr lang="en-US" err="1"/>
              <a:t>Nơi</a:t>
            </a:r>
            <a:r>
              <a:rPr lang="en-US"/>
              <a:t> </a:t>
            </a:r>
            <a:r>
              <a:rPr lang="en-US" err="1"/>
              <a:t>lưu</a:t>
            </a:r>
            <a:r>
              <a:rPr lang="en-US"/>
              <a:t> </a:t>
            </a:r>
            <a:r>
              <a:rPr lang="en-US" err="1"/>
              <a:t>trữ</a:t>
            </a:r>
            <a:r>
              <a:rPr lang="en-US"/>
              <a:t> </a:t>
            </a:r>
            <a:r>
              <a:rPr lang="en-US" err="1"/>
              <a:t>dự</a:t>
            </a:r>
            <a:r>
              <a:rPr lang="en-US"/>
              <a:t> </a:t>
            </a:r>
            <a:r>
              <a:rPr lang="en-US" err="1"/>
              <a:t>án</a:t>
            </a:r>
            <a:endParaRPr lang="en-US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F07D5A7-00A3-4E14-9C88-BAA74AB777A0}"/>
              </a:ext>
            </a:extLst>
          </p:cNvPr>
          <p:cNvSpPr/>
          <p:nvPr/>
        </p:nvSpPr>
        <p:spPr>
          <a:xfrm>
            <a:off x="4957852" y="3313591"/>
            <a:ext cx="328474" cy="49493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AC8597B-5F38-41AA-9BF1-AA9BAD17EFDD}"/>
              </a:ext>
            </a:extLst>
          </p:cNvPr>
          <p:cNvSpPr/>
          <p:nvPr/>
        </p:nvSpPr>
        <p:spPr>
          <a:xfrm>
            <a:off x="8580268" y="5297146"/>
            <a:ext cx="435006" cy="8994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490700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5F6F3B9-D60B-4903-86C4-6F86979740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7779" y="1928350"/>
            <a:ext cx="7836442" cy="4195762"/>
          </a:xfrm>
        </p:spPr>
      </p:pic>
    </p:spTree>
    <p:extLst>
      <p:ext uri="{BB962C8B-B14F-4D97-AF65-F5344CB8AC3E}">
        <p14:creationId xmlns:p14="http://schemas.microsoft.com/office/powerpoint/2010/main" val="1012866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622B898-F681-43EA-BA93-1EF2A4C35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0141" y="1853248"/>
            <a:ext cx="7851717" cy="4195762"/>
          </a:xfrm>
        </p:spPr>
      </p:pic>
    </p:spTree>
    <p:extLst>
      <p:ext uri="{BB962C8B-B14F-4D97-AF65-F5344CB8AC3E}">
        <p14:creationId xmlns:p14="http://schemas.microsoft.com/office/powerpoint/2010/main" val="17910551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86810CE-477E-473F-A092-1432CD1400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66" y="1853248"/>
            <a:ext cx="7882449" cy="4195762"/>
          </a:xfrm>
        </p:spPr>
      </p:pic>
    </p:spTree>
    <p:extLst>
      <p:ext uri="{BB962C8B-B14F-4D97-AF65-F5344CB8AC3E}">
        <p14:creationId xmlns:p14="http://schemas.microsoft.com/office/powerpoint/2010/main" val="2388036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DA6B0A9-DCF8-461A-971A-B93BCBB449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963" y="1853248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2334366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(IntelliJ Idea)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2C2B8B6-B257-4551-BCC1-D4AF77DDA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66" y="1853248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2494272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“Hello World!”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14136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FD3F62-02AD-4311-A232-7D94286864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963" y="2017127"/>
            <a:ext cx="7844073" cy="4195762"/>
          </a:xfrm>
        </p:spPr>
      </p:pic>
    </p:spTree>
    <p:extLst>
      <p:ext uri="{BB962C8B-B14F-4D97-AF65-F5344CB8AC3E}">
        <p14:creationId xmlns:p14="http://schemas.microsoft.com/office/powerpoint/2010/main" val="2110642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bytecode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JAR (Java Archive)</a:t>
            </a:r>
          </a:p>
        </p:txBody>
      </p:sp>
    </p:spTree>
    <p:extLst>
      <p:ext uri="{BB962C8B-B14F-4D97-AF65-F5344CB8AC3E}">
        <p14:creationId xmlns:p14="http://schemas.microsoft.com/office/powerpoint/2010/main" val="263406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EB3BECC-E7D6-49F9-B19E-9190F07A4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6311" y="2061516"/>
            <a:ext cx="7859378" cy="4195762"/>
          </a:xfrm>
        </p:spPr>
      </p:pic>
    </p:spTree>
    <p:extLst>
      <p:ext uri="{BB962C8B-B14F-4D97-AF65-F5344CB8AC3E}">
        <p14:creationId xmlns:p14="http://schemas.microsoft.com/office/powerpoint/2010/main" val="2385128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18A570-7696-47F4-812A-A06D2785D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9064" y="2043761"/>
            <a:ext cx="7793871" cy="4195762"/>
          </a:xfrm>
        </p:spPr>
      </p:pic>
    </p:spTree>
    <p:extLst>
      <p:ext uri="{BB962C8B-B14F-4D97-AF65-F5344CB8AC3E}">
        <p14:creationId xmlns:p14="http://schemas.microsoft.com/office/powerpoint/2010/main" val="745196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4.1. Code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class.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main.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(main class)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System.out.println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4.5. Comment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4.6. Comment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</p:txBody>
      </p:sp>
    </p:spTree>
    <p:extLst>
      <p:ext uri="{BB962C8B-B14F-4D97-AF65-F5344CB8AC3E}">
        <p14:creationId xmlns:p14="http://schemas.microsoft.com/office/powerpoint/2010/main" val="2704331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4.1. Code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class.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luồng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dựa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classes.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vậy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class.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D0912-6B35-455E-8472-D93538A46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211" y="3429000"/>
            <a:ext cx="6841578" cy="289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69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chạy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main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C++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0B369-16A1-4206-9832-1D37A48B6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049" y="3718746"/>
            <a:ext cx="7215901" cy="268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18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(main class)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main.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8EF7F-2CBB-4F47-9CD1-01041192D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300" y="3215935"/>
            <a:ext cx="7231400" cy="273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357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4.4. Phương thức xuất dữ liệu System.out.println()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console.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Ở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“Hello World!”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console.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A8626-B957-45C0-9FA1-183EC6C07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596" y="3754854"/>
            <a:ext cx="8504808" cy="4549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468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>
                <a:latin typeface="Arial" panose="020B0604020202020204" pitchFamily="34" charset="0"/>
                <a:cs typeface="Arial" panose="020B0604020202020204" pitchFamily="34" charset="0"/>
              </a:rPr>
              <a:t>4.4. Phương thức xuất dữ liệu System.out.println()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tin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console.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Ở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Hello World,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“Hello World!” ra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console.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2AF31A-9F89-4FF0-B0C6-D0932C736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8267"/>
            <a:ext cx="12192000" cy="227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26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4.5. Comment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cặp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//</a:t>
            </a:r>
          </a:p>
          <a:p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//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xem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comment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muốn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9E12-41B1-4DEA-9C97-514CE3752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65" y="4624055"/>
            <a:ext cx="5774813" cy="182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45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4.6. Comment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/*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*/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xuống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Toàn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bộ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dung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nằm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khoảng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/*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*/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quá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BB254F-449D-49ED-9155-137C50D1C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723" y="3754095"/>
            <a:ext cx="8466554" cy="28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711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0B11E0-A86D-4EE3-B2D2-42EC23E5C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436" y="2189020"/>
            <a:ext cx="6302495" cy="352828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DD5E0C5-06DF-4ADD-AF67-91F18A4E95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9"/>
            <a:ext cx="8946541" cy="1900246"/>
          </a:xfrm>
        </p:spPr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trường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mật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Tính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7228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4.7.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;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Dấu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;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bắt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buộc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thúc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/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field,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lệnh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…</a:t>
            </a:r>
          </a:p>
        </p:txBody>
      </p:sp>
    </p:spTree>
    <p:extLst>
      <p:ext uri="{BB962C8B-B14F-4D97-AF65-F5344CB8AC3E}">
        <p14:creationId xmlns:p14="http://schemas.microsoft.com/office/powerpoint/2010/main" val="28627037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(variables)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luật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5.5.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(Constants)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5.6.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977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Tên biến, phương thức, … trong Java có phân biệt chữ hoa / thường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D2D51-ED5C-4F31-BC7A-C34CFE1C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717" y="3636593"/>
            <a:ext cx="9400566" cy="238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66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dòng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56" y="1759955"/>
            <a:ext cx="11088688" cy="4195481"/>
          </a:xfrm>
        </p:spPr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1&gt;,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2&gt;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2&gt;, … 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B396BC-B366-4DF3-88E8-F3F353479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923" y="3222204"/>
            <a:ext cx="8034154" cy="2526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460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luật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keyword. (Keyword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if, for, private, public, final, …)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hoa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nghĩa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tránh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a, b, c, a1, …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Chỉ có thể bắt đầu với bất kỳ chữ cái nào hoặc dấu _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1865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khởi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207EB2-BE70-4F3E-BD1A-9AD8BF3E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633" y="3429000"/>
            <a:ext cx="7624734" cy="286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862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5.5.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(Constants)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Cú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pháp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: final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 = &lt;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nữa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FCB41-26D7-4663-AA2F-4EA00D9F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599" y="3429000"/>
            <a:ext cx="6192801" cy="3140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090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5.6.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Hay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293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5.6.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3E29491-0CFB-45B9-9CCF-2745077A4B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6829" y="1600446"/>
            <a:ext cx="6198341" cy="4958673"/>
          </a:xfrm>
        </p:spPr>
      </p:pic>
    </p:spTree>
    <p:extLst>
      <p:ext uri="{BB962C8B-B14F-4D97-AF65-F5344CB8AC3E}">
        <p14:creationId xmlns:p14="http://schemas.microsoft.com/office/powerpoint/2010/main" val="5961474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5.7.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Biến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cái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biệt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Vì vậy, khi cần dùng giá trị của biến, ta gọi thẳng tên biến.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Ví dụ: Sử dụng biến làm tham số gọi phương thức.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9601BD-E62B-4695-87B7-D54EC98C1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737" y="3257653"/>
            <a:ext cx="6569370" cy="261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03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1.1.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Giới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7" name="AutoShape 2" descr="What is the Role of JVM? And 5 Important JVM Options for Java ...">
            <a:extLst>
              <a:ext uri="{FF2B5EF4-FFF2-40B4-BE49-F238E27FC236}">
                <a16:creationId xmlns:a16="http://schemas.microsoft.com/office/drawing/2014/main" id="{6F530D8C-C343-4FDF-A550-F9B83E2E91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596718" cy="259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222AB-AED8-4494-949D-DA4ABDDF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972" y="2734479"/>
            <a:ext cx="4961881" cy="25967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A5F87E-0FF0-49A4-A95D-3E58E0554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583" y="3607741"/>
            <a:ext cx="3248964" cy="8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35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 Các kiểu dữ liệu cơ bản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6.1.4. Logic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không thuần trong Java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6.2.1. String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6.2.2. Arrays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6.2.3. Null</a:t>
            </a:r>
          </a:p>
        </p:txBody>
      </p:sp>
    </p:spTree>
    <p:extLst>
      <p:ext uri="{BB962C8B-B14F-4D97-AF65-F5344CB8AC3E}">
        <p14:creationId xmlns:p14="http://schemas.microsoft.com/office/powerpoint/2010/main" val="4017260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những con số không có 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Ví dụ: 1, 2, 3, …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Không phải số nguyên: 1.2, 2.15, 3.16, …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kiểu: byte, short, long, int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kiểu thường dùng: byte, long, int</a:t>
            </a:r>
          </a:p>
        </p:txBody>
      </p:sp>
    </p:spTree>
    <p:extLst>
      <p:ext uri="{BB962C8B-B14F-4D97-AF65-F5344CB8AC3E}">
        <p14:creationId xmlns:p14="http://schemas.microsoft.com/office/powerpoint/2010/main" val="2078963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90451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Byte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byte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là một số: không nhỏ hơn -128 và không lớn hơn 127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CA0C59-6AF1-46B3-A584-83311903C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43" y="2148484"/>
            <a:ext cx="4473328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0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90451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Short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short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là một số: không nhỏ hơn -32768 và không lớn hơn 32767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C5846-4977-4F70-B4ED-0E2350A72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3198" y="2163725"/>
            <a:ext cx="4686706" cy="408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5428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70350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int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là một số: không nhỏ hơn -2147483648 và không lớn hơn 2147483647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D2EA78-1A96-4FF8-ADEA-E575C00B5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924" y="1645372"/>
            <a:ext cx="4724809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38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6.1.1. Số Nguyên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70350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long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Giá trị là một con số trong khoảng: 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Từ -9223372036854775808 đến 9223372036854775807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Lưu ý: Giá trị số thực lớn hơn 2147483647 hoặc nhỏ hơn -2147483648 phải kết thúc bằng chữ 'L'.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369A94-105A-4831-B81C-50EB4DCEC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669" y="1277931"/>
            <a:ext cx="5387807" cy="5349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087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những con số có thể có . hoặc không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Ví dụ: 1, 2, 3, 1.225, 32.3558, 148.85219,…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kiểu: float, double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Kiểu thường dùng: double</a:t>
            </a:r>
          </a:p>
        </p:txBody>
      </p:sp>
    </p:spTree>
    <p:extLst>
      <p:ext uri="{BB962C8B-B14F-4D97-AF65-F5344CB8AC3E}">
        <p14:creationId xmlns:p14="http://schemas.microsoft.com/office/powerpoint/2010/main" val="15263120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70350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float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Float chỉ có thể lưu giữ 5 số sau dấu 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Phải kết thúc dãy số bằng ký tự 'F'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557C58-AC34-40A2-9F2D-9C9DA3E36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53248"/>
            <a:ext cx="5604883" cy="41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033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670350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Float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3235341-2A1E-4C93-810B-9F5427636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0836"/>
            <a:ext cx="12192000" cy="273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597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7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 khai báo biến: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double &lt;Tên biến&gt; = &lt;Giá trị&gt;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Double có thể lưu trữ 13 số sau dấu .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Vì vậy nên double thường được dùng hơn float và là kiểu số thực chính của chương trình Java.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E889BD-ADDE-497C-B0F9-56D056F95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366" y="1982723"/>
            <a:ext cx="5006774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540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đuôi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.java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viết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14E9BD-9D68-456A-87CB-A27F121BF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42" y="2579310"/>
            <a:ext cx="6265536" cy="6726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64A272-C30A-40BA-8278-55A19B5A8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642" y="4609957"/>
            <a:ext cx="5265876" cy="16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538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6.1.2. Số Thực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992687" cy="4472169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Double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9A2406-9F16-47C7-9DB8-CFF857069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29000"/>
            <a:ext cx="12192000" cy="273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652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những ký tự đơn lẻ. Ví dụ: 'A', 'b', 'C', 'D', 'e', 'E', '1', '2', '3', …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Khi gán số nguyên, sẽ được chuyển sang ký tự tương ứng với số được gán trong bảng ASCII.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53057F-A97E-4B42-B4AC-4CF899128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284" y="2293954"/>
            <a:ext cx="4900085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629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97488" cy="4195481"/>
          </a:xfrm>
        </p:spPr>
        <p:txBody>
          <a:bodyPr/>
          <a:lstStyle/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D5405-62C8-4A32-A937-A23C85336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3256"/>
            <a:ext cx="12192000" cy="2737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676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8821922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phương thức thường dùng cho ký tự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7DBA21-4DF3-43AB-9B33-D1DFF587B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3" y="2627790"/>
            <a:ext cx="5656096" cy="400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89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6.1.3. Ký tự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8821922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phương thức thường dùng cho ký tự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B232EE-E1CD-4212-B51C-BC20611C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13" y="3127551"/>
            <a:ext cx="6911939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0651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6.1.4. Logic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kiểu dữ liệu đúng / sai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Đúng: true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Sai: false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marL="914400" lvl="2" indent="0">
              <a:buNone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Boolean &lt;Tên biến&gt; = &lt;Giá trị&gt;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695C2F-296B-4D77-B4D8-D126C6F05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26665"/>
            <a:ext cx="5445782" cy="2266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3291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6.2.1. String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6.2.2. Arrays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6.2.3. Null</a:t>
            </a:r>
          </a:p>
        </p:txBody>
      </p:sp>
    </p:spTree>
    <p:extLst>
      <p:ext uri="{BB962C8B-B14F-4D97-AF65-F5344CB8AC3E}">
        <p14:creationId xmlns:p14="http://schemas.microsoft.com/office/powerpoint/2010/main" val="19631125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6.2.1. String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kiểu chuỗi hay có thể nói cách khác là một dãy những ký tự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String &lt;Tên biến&gt; = &lt;Giá trị&gt;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A5F5F2-9AC4-4FDC-941D-4D956C4D6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786" y="3890324"/>
            <a:ext cx="5029636" cy="214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260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6.2.2. Arrays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Mảng hay còn gọi là một tập hợp dữ liệu tuyến tính.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&lt;Kiểu dữ liệu&gt;[] &lt;Tên biến&gt; = { &lt;Giá trị 1&gt;, &lt;Giá trị 2&gt;, … 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F13CCC-B842-4F98-8786-7CC58F74A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293" y="3719744"/>
            <a:ext cx="4943074" cy="291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8726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 Các kiểu dữ liệu thuần trong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88610" cy="4195481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6.2.3. Null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Là giá trị rỗng. Biến nào chứa null thì đồng nghĩa với việc biến đó không có gái trị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pháp: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&lt;Kiểu dữ liệu&gt; &lt;Tên biến&gt; = null</a:t>
            </a:r>
          </a:p>
          <a:p>
            <a:pPr lvl="2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&lt;Tên biến&gt; = null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Lưu ý: Null chỉ có thể gán vào những kiểu dữ liệu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không thuần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 Vì các kiểu dữ liệu thuần 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luôn luôn có giá trị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2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7A1743-A28E-4E8B-896B-6D28A4844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54" y="1528059"/>
            <a:ext cx="5334462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145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1.2.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Java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luôn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public class.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Public class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trùng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4A272-C30A-40BA-8278-55A19B5A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09" y="3624536"/>
            <a:ext cx="5265876" cy="16384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4C082F-8651-4822-B04C-E922CB86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88" y="3552907"/>
            <a:ext cx="5317988" cy="570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98182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7. Ép kiểu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Cú pháp: (&lt;Kiểu dữ liệu cần ép&gt;)&lt;Tên biến hoặc giá trị cần ép&gt;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Lưu ý khi ép kiểu dữ liệu: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Kiểu dữ liệu cần ép và kiểu dữ liệu muốn ép về phải liên quan với nhau.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Khi ép về kiểu rộng hơn, dữ liệu không bị mất.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Khi ép về kiểu hẹp hơn, dữ liệu có thể sẽ bị mất.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Trong trường hợp ép về kiểu rộng hơn, cú pháp trên là không cần thiết.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Trong trường hợp ép về kiểu hẹp hơn, cú pháp trên là cần thiết</a:t>
            </a:r>
          </a:p>
        </p:txBody>
      </p:sp>
    </p:spTree>
    <p:extLst>
      <p:ext uri="{BB962C8B-B14F-4D97-AF65-F5344CB8AC3E}">
        <p14:creationId xmlns:p14="http://schemas.microsoft.com/office/powerpoint/2010/main" val="3432066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7. Ép kiểu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Ép về kiểu rộng hơn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Kiểu dữ liệu theo thứ tự từ rộng đến hẹp: double &gt; float &gt; long &gt; int &gt; short &gt; byte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23B3A9-7E9C-4E7A-8C29-5892CBE14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941" y="3429000"/>
            <a:ext cx="5380118" cy="311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172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7. Ép kiểu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Ép về kiểu rộng hơn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Kiểu dữ liệu theo thứ tự từ rộng đến hẹp: double &gt; float &gt; long &gt; int &gt; short &gt; byte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157A8-4A27-440A-8798-70B8764D5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57" y="3344409"/>
            <a:ext cx="11256885" cy="33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186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7. Ép kiểu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Ép về kiểu hẹp hơn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Kiểu dữ liệu theo thứ tự từ rộng đến hẹp: double &gt; float &gt; long &gt; int &gt; short &gt; byte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274CD-285E-4E81-9D2E-2CBA69B96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719" y="3575080"/>
            <a:ext cx="6256562" cy="28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522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7. Ép kiểu dữ liệu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Ép về kiểu hẹp hơn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Kiểu dữ liệu theo thứ tự từ rộng đến hẹp: double &gt; float &gt; long &gt; int &gt; short &gt; byte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068C13-AE45-4BD7-AAA5-EEACC90C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99306"/>
            <a:ext cx="12192000" cy="303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155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tập 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1: Hãy khởi tạo dự án Java mới với tên dự án là tên của bạn + "App". Ví dụ: LeQuocHaiApp. Dự án này phải trong trạng thái đủ điều kiện và sẵn sàng để viết mã chương trình Java.</a:t>
            </a:r>
          </a:p>
        </p:txBody>
      </p:sp>
    </p:spTree>
    <p:extLst>
      <p:ext uri="{BB962C8B-B14F-4D97-AF65-F5344CB8AC3E}">
        <p14:creationId xmlns:p14="http://schemas.microsoft.com/office/powerpoint/2010/main" val="704009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tập 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2: Xuất nội dung sau ra màn hình: "Hello, &lt;Tên của bạn&gt;!"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Ví dụ: "Hello, Lê Quốc Hải!"</a:t>
            </a:r>
          </a:p>
        </p:txBody>
      </p:sp>
    </p:spTree>
    <p:extLst>
      <p:ext uri="{BB962C8B-B14F-4D97-AF65-F5344CB8AC3E}">
        <p14:creationId xmlns:p14="http://schemas.microsoft.com/office/powerpoint/2010/main" val="4255637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tập 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3: Khai báo biến với kiểu dữ liệu là int và tên biến là tên của bạn (Đặt theo chuẩn đặt tên biến Java) và giá trị là 158.</a:t>
            </a:r>
          </a:p>
        </p:txBody>
      </p:sp>
    </p:spTree>
    <p:extLst>
      <p:ext uri="{BB962C8B-B14F-4D97-AF65-F5344CB8AC3E}">
        <p14:creationId xmlns:p14="http://schemas.microsoft.com/office/powerpoint/2010/main" val="20119896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tập 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4: Khai báo 3 biến char cùng dòng với tên viến là "&lt;Tên của bạn&gt;A", "&lt;Tên của bạn&gt;B" và "&lt;Tên của bạn&gt;C" và giá trị của chúng lần lượt là 'A', 'b', 'C'.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Lưu ý: có phân biệt chữ Hoa / Thường.</a:t>
            </a:r>
          </a:p>
        </p:txBody>
      </p:sp>
    </p:spTree>
    <p:extLst>
      <p:ext uri="{BB962C8B-B14F-4D97-AF65-F5344CB8AC3E}">
        <p14:creationId xmlns:p14="http://schemas.microsoft.com/office/powerpoint/2010/main" val="1418479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tập 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5: Khai báo 1 biến hằng số với kiểu String và tên biến là "&lt;Tên của bạn&gt;Const" và giá trị của biến là: "Hello, &lt;Tên của bạn&gt;".</a:t>
            </a:r>
          </a:p>
        </p:txBody>
      </p:sp>
    </p:spTree>
    <p:extLst>
      <p:ext uri="{BB962C8B-B14F-4D97-AF65-F5344CB8AC3E}">
        <p14:creationId xmlns:p14="http://schemas.microsoft.com/office/powerpoint/2010/main" val="2035416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1.3.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bytecode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đuôi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.class</a:t>
            </a: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ta,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JVM (Java Virtual Machine)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đọc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044EE3-6341-4D43-8330-0B61911E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642" y="2707689"/>
            <a:ext cx="5556606" cy="5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860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tập 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621" y="1493625"/>
            <a:ext cx="8946541" cy="5164627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6: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Khai báo biến kiểu byte với tên là "&lt;Tên của bạn&gt;Byte" và giá trị là: 127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Khai báo biến kiểu short với tên là "&lt;Tên của bạn&gt;Short" và giá trị là: 255585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Khai báo biến kiểu int với tên là "&lt;Tên của bạn&gt;Int" và giá trị là: 1025028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Khai báo biến kiểu long với tên là "&lt;Tên của bạn&gt;Long" và giá trị là: 123456789123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Khai báo biến kiểu float với tên là "&lt;Tên của bạn&gt;Float" và giá trị là: 3579.13854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Khai báo biến kiểu double với tên là "&lt;Tên của bạn&gt;Double" và giá trị là: 3253849.42155589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Khai báo biến kiểu Boolean với tên là "&lt;Tên của bạn&gt;True" và giá trị là đúng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Khai báo biến kiểu Boolean với tên là "&lt;Tên của bạn&gt;False" và giá trị là sai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Khai báo biến kiểu char với tên là "&lt;Tên của bạn&gt;Char" và giá trị là chữ cái đầu tiên trong tên của bạn. Ví dụ: Hải là H</a:t>
            </a:r>
          </a:p>
          <a:p>
            <a:pPr lvl="1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4647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F595-0D8F-4FE6-A3EC-4557A1A4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tập thực hành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7998B-3737-4D43-973D-24B118D72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8621" y="1493625"/>
            <a:ext cx="8946541" cy="5164627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Bài 6 (Tiếp tục):</a:t>
            </a:r>
          </a:p>
          <a:p>
            <a:pPr lvl="1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Xuất tất cả những biến bạn đã tạo ra màn hình theo quy luật sau: &lt;Tên của biến&gt;: &lt;Giá trị của biến&gt;</a:t>
            </a:r>
          </a:p>
        </p:txBody>
      </p:sp>
    </p:spTree>
    <p:extLst>
      <p:ext uri="{BB962C8B-B14F-4D97-AF65-F5344CB8AC3E}">
        <p14:creationId xmlns:p14="http://schemas.microsoft.com/office/powerpoint/2010/main" val="7195139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JAR (Java Archive)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46063" cy="4195481"/>
          </a:xfrm>
        </p:spPr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đuôi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.jar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(container)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lẻ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JVM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066EA-9288-4DD3-90BF-02E16D6D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282" y="2372535"/>
            <a:ext cx="3742678" cy="37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03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4D784-6C72-45C7-9291-D1A358FE2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1.4.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JAR (Java Archive)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4856B5-784A-4E57-9072-ECC8AE0724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5546063" cy="4195481"/>
          </a:xfrm>
        </p:spPr>
        <p:txBody>
          <a:bodyPr/>
          <a:lstStyle/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đuôi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rộng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.jar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trò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chứa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(container)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chương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chúng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ta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1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vì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riêng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lẻ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tán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tệp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JVM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C066EA-9288-4DD3-90BF-02E16D6D9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8282" y="2372535"/>
            <a:ext cx="3742678" cy="374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152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733</TotalTime>
  <Words>2872</Words>
  <Application>Microsoft Office PowerPoint</Application>
  <PresentationFormat>Widescreen</PresentationFormat>
  <Paragraphs>274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Century Gothic</vt:lpstr>
      <vt:lpstr>Wingdings 3</vt:lpstr>
      <vt:lpstr>Ion</vt:lpstr>
      <vt:lpstr>Lập Trình Web Java Cơ Bản</vt:lpstr>
      <vt:lpstr>1. Giới thiệu về ngôn ngữ lập trình Java</vt:lpstr>
      <vt:lpstr>1.1. Giới thiệu về ngôn ngữ lập trình Java</vt:lpstr>
      <vt:lpstr>1.1. Giới thiệu về ngôn ngữ lập trình Java</vt:lpstr>
      <vt:lpstr>1.2. Tệp mã nguồn Java</vt:lpstr>
      <vt:lpstr>1.2. Tệp mã nguồn Java</vt:lpstr>
      <vt:lpstr>1.3. Tệp bytecode</vt:lpstr>
      <vt:lpstr>1.4. Tệp JAR (Java Archive)</vt:lpstr>
      <vt:lpstr>1.4. Tệp JAR (Java Archive)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2. Khởi tạo dự án Java (IntelliJ Idea)</vt:lpstr>
      <vt:lpstr>3. Chương trình Java đơn giản Hello World</vt:lpstr>
      <vt:lpstr>3. Chương trình Java đơn giản Hello World</vt:lpstr>
      <vt:lpstr>3. Chương trình Java đơn giản Hello World</vt:lpstr>
      <vt:lpstr>3. Chương trình Java đơn giản Hello World</vt:lpstr>
      <vt:lpstr>4. Cú pháp Java</vt:lpstr>
      <vt:lpstr>4.1. Code trong Java đều phải nằm trong class.</vt:lpstr>
      <vt:lpstr>4.2. Phương thức / hàm main</vt:lpstr>
      <vt:lpstr>4.3. Lớp chính (main class)</vt:lpstr>
      <vt:lpstr>4.4. Phương thức xuất dữ liệu System.out.println()</vt:lpstr>
      <vt:lpstr>4.4. Phương thức xuất dữ liệu System.out.println()</vt:lpstr>
      <vt:lpstr>4.5. Comment một dòng.</vt:lpstr>
      <vt:lpstr>4.6. Comment trong khoảng chỉ định</vt:lpstr>
      <vt:lpstr>4.7. Kết thúc lệnh bằng ;</vt:lpstr>
      <vt:lpstr>5. Biến (variables) trong Java</vt:lpstr>
      <vt:lpstr>5.1. Khai báo biến</vt:lpstr>
      <vt:lpstr>5.2. Khai báo nhiều biến cùng dòng</vt:lpstr>
      <vt:lpstr>5.3. Quy luật đặt tên biến theo chuẩn Java</vt:lpstr>
      <vt:lpstr>5.4. Gán giá trị cho biến</vt:lpstr>
      <vt:lpstr>5.5. Hằng số (Constants)</vt:lpstr>
      <vt:lpstr>5.6. Phạm vi của biến</vt:lpstr>
      <vt:lpstr>5.6. Phạm vi của biến</vt:lpstr>
      <vt:lpstr>5.7. Sử dụng biến</vt:lpstr>
      <vt:lpstr>6. Các kiểu dữ liệu cơ bản trong Java</vt:lpstr>
      <vt:lpstr>6.1. Các kiểu dữ liệu thuần trong Java</vt:lpstr>
      <vt:lpstr>6.1.1. Số Nguyên</vt:lpstr>
      <vt:lpstr>6.1.1. Số Nguyên</vt:lpstr>
      <vt:lpstr>6.1.1. Số Nguyên</vt:lpstr>
      <vt:lpstr>6.1.1. Số Nguyên</vt:lpstr>
      <vt:lpstr>6.1. Các kiểu dữ liệu thuần trong Java</vt:lpstr>
      <vt:lpstr>6.1.2. Số Thực</vt:lpstr>
      <vt:lpstr>6.1.2. Số Thực</vt:lpstr>
      <vt:lpstr>6.1.2. Số Thực</vt:lpstr>
      <vt:lpstr>6.1.2. Số Thực</vt:lpstr>
      <vt:lpstr>6.1. Các kiểu dữ liệu thuần trong Java</vt:lpstr>
      <vt:lpstr>6.1.3. Ký tự</vt:lpstr>
      <vt:lpstr>6.1.3. Ký tự</vt:lpstr>
      <vt:lpstr>6.1.3. Ký tự</vt:lpstr>
      <vt:lpstr>6.1. Các kiểu dữ liệu thuần trong Java</vt:lpstr>
      <vt:lpstr>6.2. Các kiểu dữ liệu thuần trong Java</vt:lpstr>
      <vt:lpstr>6.2. Các kiểu dữ liệu thuần trong Java</vt:lpstr>
      <vt:lpstr>6.2. Các kiểu dữ liệu thuần trong Java</vt:lpstr>
      <vt:lpstr>6.2. Các kiểu dữ liệu thuần trong Java</vt:lpstr>
      <vt:lpstr>7. Ép kiểu dữ liệu</vt:lpstr>
      <vt:lpstr>7. Ép kiểu dữ liệu</vt:lpstr>
      <vt:lpstr>7. Ép kiểu dữ liệu</vt:lpstr>
      <vt:lpstr>7. Ép kiểu dữ liệu</vt:lpstr>
      <vt:lpstr>7. Ép kiểu dữ liệu</vt:lpstr>
      <vt:lpstr>Bài tập thực hành</vt:lpstr>
      <vt:lpstr>Bài tập thực hành</vt:lpstr>
      <vt:lpstr>Bài tập thực hành</vt:lpstr>
      <vt:lpstr>Bài tập thực hành</vt:lpstr>
      <vt:lpstr>Bài tập thực hành</vt:lpstr>
      <vt:lpstr>Bài tập thực hành</vt:lpstr>
      <vt:lpstr>Bài tập thực hành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Lập Trình Web Java Cơ Bản</dc:title>
  <dc:creator>Quốc Hải Lê</dc:creator>
  <cp:lastModifiedBy>Quốc Hải Lê</cp:lastModifiedBy>
  <cp:revision>52</cp:revision>
  <dcterms:created xsi:type="dcterms:W3CDTF">2024-07-06T12:34:55Z</dcterms:created>
  <dcterms:modified xsi:type="dcterms:W3CDTF">2024-07-11T14:23:29Z</dcterms:modified>
</cp:coreProperties>
</file>